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25" r:id="rId2"/>
    <p:sldId id="426" r:id="rId3"/>
    <p:sldId id="377" r:id="rId4"/>
    <p:sldId id="428" r:id="rId5"/>
    <p:sldId id="429" r:id="rId6"/>
    <p:sldId id="431" r:id="rId7"/>
    <p:sldId id="432" r:id="rId8"/>
    <p:sldId id="441" r:id="rId9"/>
    <p:sldId id="433" r:id="rId10"/>
    <p:sldId id="438" r:id="rId11"/>
    <p:sldId id="424" r:id="rId12"/>
    <p:sldId id="421" r:id="rId13"/>
    <p:sldId id="378" r:id="rId14"/>
    <p:sldId id="385" r:id="rId15"/>
    <p:sldId id="439" r:id="rId16"/>
    <p:sldId id="374" r:id="rId17"/>
    <p:sldId id="437" r:id="rId18"/>
    <p:sldId id="389" r:id="rId19"/>
    <p:sldId id="394" r:id="rId20"/>
    <p:sldId id="436" r:id="rId21"/>
    <p:sldId id="395" r:id="rId22"/>
    <p:sldId id="440" r:id="rId23"/>
    <p:sldId id="396" r:id="rId24"/>
  </p:sldIdLst>
  <p:sldSz cx="9144000" cy="6858000" type="screen4x3"/>
  <p:notesSz cx="69469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Giles, Dennis" initials="M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FF99"/>
    <a:srgbClr val="CCCCFF"/>
    <a:srgbClr val="A50021"/>
    <a:srgbClr val="FF9933"/>
    <a:srgbClr val="702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 autoAdjust="0"/>
    <p:restoredTop sz="87065" autoAdjust="0"/>
  </p:normalViewPr>
  <p:slideViewPr>
    <p:cSldViewPr>
      <p:cViewPr varScale="1">
        <p:scale>
          <a:sx n="105" d="100"/>
          <a:sy n="105" d="100"/>
        </p:scale>
        <p:origin x="28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60" y="-102"/>
      </p:cViewPr>
      <p:guideLst>
        <p:guide orient="horz" pos="292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Benefits Overview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3825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68CCE6-6AE3-433F-8CA4-674AF947A6BF}" type="datetime1">
              <a:rPr lang="en-US"/>
              <a:pPr>
                <a:defRPr/>
              </a:pPr>
              <a:t>7/8/2016</a:t>
            </a:fld>
            <a:endParaRPr lang="en-US" dirty="0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3825" y="8805863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4F5158-60E8-4FFD-A708-2AC905BBE9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9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Benefits Overview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3825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928C39-616C-4B4B-A78F-85C4F871874F}" type="datetime1">
              <a:rPr lang="en-US"/>
              <a:pPr>
                <a:defRPr/>
              </a:pPr>
              <a:t>7/8/2016</a:t>
            </a:fld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03725"/>
            <a:ext cx="55562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3825" y="8805863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34A99F-8C73-42F2-9EFF-9D332253EC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713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Benefits Overview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4E01F06-CCF7-4AC9-A170-5C79874A1B81}" type="datetime1">
              <a:rPr lang="en-US" smtClean="0"/>
              <a:pPr/>
              <a:t>7/8/2016</a:t>
            </a:fld>
            <a:endParaRPr lang="en-US" dirty="0" smtClean="0"/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0B55E-0BB1-4042-B688-7725EBDC55C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707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Benefits Overview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8104FDD-8DCE-4D69-B875-EA068890AF77}" type="datetime1">
              <a:rPr lang="en-US" smtClean="0"/>
              <a:pPr/>
              <a:t>7/8/2016</a:t>
            </a:fld>
            <a:endParaRPr lang="en-US" dirty="0" smtClean="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62D8F-500A-49F8-805A-6C628FCE5174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283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Benefits Overview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8104FDD-8DCE-4D69-B875-EA068890AF77}" type="datetime1">
              <a:rPr lang="en-US" smtClean="0"/>
              <a:pPr/>
              <a:t>7/8/2016</a:t>
            </a:fld>
            <a:endParaRPr lang="en-US" dirty="0" smtClean="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62D8F-500A-49F8-805A-6C628FCE5174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277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Benefits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0B5575B-A3DA-4A17-A60B-FD2AD7CA3972}" type="datetime1">
              <a:rPr lang="en-US" smtClean="0"/>
              <a:pPr/>
              <a:t>7/8/2016</a:t>
            </a:fld>
            <a:endParaRPr lang="en-US" dirty="0" smtClean="0"/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D648A-C79C-41FF-9488-4B497AB06C5C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6671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Benefits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FBEFB43-580C-4242-A964-F3978C5B595D}" type="datetime1">
              <a:rPr lang="en-US" smtClean="0"/>
              <a:pPr/>
              <a:t>7/8/2016</a:t>
            </a:fld>
            <a:endParaRPr lang="en-US" dirty="0" smtClean="0"/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ABB4C-490C-4588-8778-094AEE404B05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0869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Benefits Overview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A8981D1-2DA4-4E9D-8E00-FA4C4A2F1427}" type="datetime1">
              <a:rPr lang="en-US" smtClean="0"/>
              <a:pPr/>
              <a:t>7/8/2016</a:t>
            </a:fld>
            <a:endParaRPr lang="en-US" dirty="0" smtClean="0"/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D0FDF-B94B-4B42-8178-2BAB5445F752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1868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Benefits Overview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A8981D1-2DA4-4E9D-8E00-FA4C4A2F1427}" type="datetime1">
              <a:rPr lang="en-US" smtClean="0"/>
              <a:pPr/>
              <a:t>7/8/2016</a:t>
            </a:fld>
            <a:endParaRPr lang="en-US" dirty="0" smtClean="0"/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D0FDF-B94B-4B42-8178-2BAB5445F752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1092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Benefits Overview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81CC277-FEFE-4190-B011-F636369454AD}" type="datetime1">
              <a:rPr lang="en-US" smtClean="0"/>
              <a:pPr/>
              <a:t>7/8/2016</a:t>
            </a:fld>
            <a:endParaRPr lang="en-US" dirty="0" smtClean="0"/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4F4F7-7669-4AEF-8073-382A81A5A3E9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1991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Benefits Overview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81CC277-FEFE-4190-B011-F636369454AD}" type="datetime1">
              <a:rPr lang="en-US" smtClean="0"/>
              <a:pPr/>
              <a:t>7/8/2016</a:t>
            </a:fld>
            <a:endParaRPr lang="en-US" dirty="0" smtClean="0"/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4F4F7-7669-4AEF-8073-382A81A5A3E9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323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gray">
          <a:xfrm>
            <a:off x="0" y="0"/>
            <a:ext cx="9144000" cy="5157788"/>
          </a:xfrm>
          <a:prstGeom prst="rect">
            <a:avLst/>
          </a:prstGeom>
          <a:solidFill>
            <a:schemeClr val="accent1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64"/>
          <p:cNvSpPr>
            <a:spLocks noChangeArrowheads="1"/>
          </p:cNvSpPr>
          <p:nvPr/>
        </p:nvSpPr>
        <p:spPr bwMode="gray">
          <a:xfrm>
            <a:off x="1262063" y="0"/>
            <a:ext cx="2362200" cy="4953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gray">
          <a:xfrm>
            <a:off x="304800" y="2400300"/>
            <a:ext cx="8458200" cy="11049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3"/>
          <p:cNvSpPr>
            <a:spLocks noChangeArrowheads="1"/>
          </p:cNvSpPr>
          <p:nvPr/>
        </p:nvSpPr>
        <p:spPr bwMode="gray">
          <a:xfrm>
            <a:off x="1276350" y="4941888"/>
            <a:ext cx="7867650" cy="217487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66"/>
          <p:cNvSpPr>
            <a:spLocks noChangeArrowheads="1"/>
          </p:cNvSpPr>
          <p:nvPr/>
        </p:nvSpPr>
        <p:spPr bwMode="gray">
          <a:xfrm>
            <a:off x="304800" y="304800"/>
            <a:ext cx="8534400" cy="4343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67"/>
          <p:cNvSpPr>
            <a:spLocks noChangeArrowheads="1"/>
          </p:cNvSpPr>
          <p:nvPr/>
        </p:nvSpPr>
        <p:spPr bwMode="gray">
          <a:xfrm>
            <a:off x="7391400" y="914400"/>
            <a:ext cx="1600200" cy="1447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68"/>
          <p:cNvSpPr>
            <a:spLocks noChangeArrowheads="1"/>
          </p:cNvSpPr>
          <p:nvPr/>
        </p:nvSpPr>
        <p:spPr bwMode="gray">
          <a:xfrm>
            <a:off x="8153400" y="0"/>
            <a:ext cx="228600" cy="17526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1" name="Picture 69" descr="blac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3988" y="5410200"/>
            <a:ext cx="36528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0" descr="Class"/>
          <p:cNvPicPr>
            <a:picLocks noChangeAspect="1" noChangeArrowheads="1"/>
          </p:cNvPicPr>
          <p:nvPr userDrawn="1"/>
        </p:nvPicPr>
        <p:blipFill>
          <a:blip r:embed="rId3" cstate="print"/>
          <a:srcRect r="6081"/>
          <a:stretch>
            <a:fillRect/>
          </a:stretch>
        </p:blipFill>
        <p:spPr bwMode="auto">
          <a:xfrm>
            <a:off x="0" y="3505200"/>
            <a:ext cx="1270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3" descr="mu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8413" y="4922838"/>
            <a:ext cx="23590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685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33800"/>
            <a:ext cx="58674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DE75DA6-22E1-4B7A-BAAF-F1990B6C8F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7A41A-71AE-4771-BD3C-E72682E0F1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9DECB-769A-4CCA-AB44-14A047A23C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6375"/>
            <a:ext cx="6858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FAB2-A9A3-41EF-B54F-8CFDBBCB8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BFFF9-2330-417B-BA6D-18346CE0C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271C-EF5E-47BC-88F7-2E32A81C7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A07E0-8F26-40A2-81BF-1C1E6495F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BED0A-D6E1-4C77-9FEB-8A7482A20E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95151-6637-4E4D-9973-6055F4A0E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F0430-E79E-40B5-9451-27E2D1B688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170EB-4BD7-4307-988D-4190287245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0EB41-6306-4958-906F-19504A200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/>
        </p:nvSpPr>
        <p:spPr bwMode="gray">
          <a:xfrm>
            <a:off x="0" y="9525"/>
            <a:ext cx="9144000" cy="10287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1447800" y="0"/>
            <a:ext cx="7696200" cy="879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0" y="158750"/>
            <a:ext cx="9144000" cy="6032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1143000"/>
            <a:ext cx="228600" cy="5715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gray">
          <a:xfrm>
            <a:off x="8686800" y="0"/>
            <a:ext cx="76200" cy="6096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Academic Human Resources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A910828-F808-43AC-B2B3-61D6CE6C6D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0"/>
            <a:ext cx="1447800" cy="1066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gray">
          <a:xfrm>
            <a:off x="0" y="1035050"/>
            <a:ext cx="14478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7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1447800" y="206375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8" name="Picture 52" descr="glasse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4301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" grpId="0" animBg="1"/>
      <p:bldP spid="1069" grpId="1" animBg="1"/>
      <p:bldP spid="1069" grpId="2" animBg="1"/>
      <p:bldP spid="1069" grpId="3" animBg="1"/>
      <p:bldP spid="1069" grpId="4" animBg="1"/>
      <p:bldP spid="1072" grpId="0" animBg="1"/>
      <p:bldP spid="1072" grpId="1" animBg="1"/>
      <p:bldP spid="1072" grpId="2" animBg="1"/>
      <p:bldP spid="1072" grpId="3" animBg="1"/>
      <p:bldP spid="1072" grpId="4" animBg="1"/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a.gov/medicare/appl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7086600" cy="1371600"/>
          </a:xfrm>
        </p:spPr>
        <p:txBody>
          <a:bodyPr>
            <a:noAutofit/>
          </a:bodyPr>
          <a:lstStyle/>
          <a:p>
            <a:pPr eaLnBrk="1" hangingPunct="1">
              <a:spcBef>
                <a:spcPts val="2400"/>
              </a:spcBef>
              <a:spcAft>
                <a:spcPts val="2400"/>
              </a:spcAft>
            </a:pPr>
            <a:r>
              <a:rPr lang="en-US" sz="4000" dirty="0" smtClean="0"/>
              <a:t>Planning for Retirement: </a:t>
            </a:r>
            <a:br>
              <a:rPr lang="en-US" sz="4000" dirty="0" smtClean="0"/>
            </a:br>
            <a:r>
              <a:rPr lang="en-US" sz="4000" dirty="0" smtClean="0"/>
              <a:t>A Timeline for Action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University Payroll and Benefits (UPB)</a:t>
            </a:r>
            <a:br>
              <a:rPr lang="en-US" sz="3200" dirty="0" smtClean="0"/>
            </a:br>
            <a:r>
              <a:rPr lang="en-US" sz="3200" dirty="0" smtClean="0"/>
              <a:t>Customer Service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114800"/>
            <a:ext cx="67818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February 20, </a:t>
            </a:r>
            <a:r>
              <a:rPr lang="en-US" sz="2400" dirty="0" smtClean="0"/>
              <a:t>2016</a:t>
            </a:r>
          </a:p>
        </p:txBody>
      </p:sp>
      <p:pic>
        <p:nvPicPr>
          <p:cNvPr id="5" name="Picture 4" descr="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6019800"/>
            <a:ext cx="466725" cy="590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6019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Urbana Human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60 Days Prior to Retirement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>
                <a:latin typeface="+mj-lt"/>
              </a:rPr>
              <a:t>State Spouse Life and Child Life Insurance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+mj-lt"/>
              </a:rPr>
              <a:t>Apply </a:t>
            </a:r>
            <a:r>
              <a:rPr lang="en-US" sz="2400" dirty="0">
                <a:latin typeface="+mj-lt"/>
              </a:rPr>
              <a:t>for and go through the underwriting approval </a:t>
            </a:r>
            <a:r>
              <a:rPr lang="en-US" sz="2400" dirty="0" smtClean="0">
                <a:latin typeface="+mj-lt"/>
              </a:rPr>
              <a:t>process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+mj-lt"/>
              </a:rPr>
              <a:t>When employee retires, spouse life continues </a:t>
            </a:r>
            <a:r>
              <a:rPr lang="en-US" sz="2200" dirty="0">
                <a:latin typeface="+mj-lt"/>
              </a:rPr>
              <a:t>at the amount of $10,000; however, coverage reduces to $5,000 when the spouse turns </a:t>
            </a:r>
            <a:r>
              <a:rPr lang="en-US" sz="2200" dirty="0" smtClean="0">
                <a:latin typeface="+mj-lt"/>
              </a:rPr>
              <a:t>60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+mj-lt"/>
              </a:rPr>
              <a:t>Child Life – continues for children up to the age of 26 in the amount of $10,000</a:t>
            </a:r>
          </a:p>
          <a:p>
            <a:pPr marL="914400" lvl="2" indent="0">
              <a:buNone/>
            </a:pPr>
            <a:endParaRPr lang="en-US" sz="2000" dirty="0" smtClean="0">
              <a:latin typeface="+mj-lt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800" b="1" dirty="0" smtClean="0">
                <a:latin typeface="+mj-lt"/>
              </a:rPr>
              <a:t>University </a:t>
            </a:r>
            <a:r>
              <a:rPr lang="en-US" sz="2800" b="1" dirty="0">
                <a:latin typeface="+mj-lt"/>
              </a:rPr>
              <a:t>Life Insurance </a:t>
            </a:r>
            <a:r>
              <a:rPr lang="en-US" sz="2800" dirty="0">
                <a:latin typeface="+mj-lt"/>
              </a:rPr>
              <a:t>(</a:t>
            </a:r>
            <a:r>
              <a:rPr lang="en-US" sz="2800" dirty="0" err="1">
                <a:latin typeface="+mj-lt"/>
              </a:rPr>
              <a:t>Voya</a:t>
            </a:r>
            <a:r>
              <a:rPr lang="en-US" sz="2800" dirty="0">
                <a:latin typeface="+mj-lt"/>
              </a:rPr>
              <a:t>): </a:t>
            </a:r>
            <a:r>
              <a:rPr lang="en-US" sz="2400" dirty="0">
                <a:latin typeface="+mj-lt"/>
              </a:rPr>
              <a:t>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200" dirty="0">
                <a:latin typeface="+mj-lt"/>
              </a:rPr>
              <a:t>Coverage may continue on same three-year term basis to age </a:t>
            </a:r>
            <a:r>
              <a:rPr lang="en-US" sz="2200" dirty="0" smtClean="0">
                <a:latin typeface="+mj-lt"/>
              </a:rPr>
              <a:t>70; Automatically </a:t>
            </a:r>
            <a:r>
              <a:rPr lang="en-US" sz="2200" dirty="0">
                <a:latin typeface="+mj-lt"/>
              </a:rPr>
              <a:t>billed to home </a:t>
            </a:r>
            <a:r>
              <a:rPr lang="en-US" sz="2200" dirty="0" smtClean="0">
                <a:latin typeface="+mj-lt"/>
              </a:rPr>
              <a:t>address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200" dirty="0">
                <a:latin typeface="+mj-lt"/>
              </a:rPr>
              <a:t>Contact UPB to terminate coverage 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00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Insurance Transition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Transitioning from Employer Group Insurance to Retiree Insurance: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On </a:t>
            </a:r>
            <a:r>
              <a:rPr lang="en-US" sz="2400" dirty="0"/>
              <a:t>January 13, 2012, Public Act 097-0668 was signed into law.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This </a:t>
            </a:r>
            <a:r>
              <a:rPr lang="en-US" sz="2400" dirty="0"/>
              <a:t>law requires </a:t>
            </a:r>
            <a:r>
              <a:rPr lang="en-US" sz="2400" dirty="0" smtClean="0"/>
              <a:t>all retirees </a:t>
            </a:r>
            <a:r>
              <a:rPr lang="en-US" sz="2400" dirty="0"/>
              <a:t>who wish to </a:t>
            </a:r>
            <a:r>
              <a:rPr lang="en-US" sz="2400" dirty="0" smtClean="0"/>
              <a:t>have State </a:t>
            </a:r>
            <a:r>
              <a:rPr lang="en-US" sz="2400" dirty="0"/>
              <a:t>of Illinois insurance </a:t>
            </a:r>
            <a:r>
              <a:rPr lang="en-US" sz="2400" dirty="0" smtClean="0"/>
              <a:t>they must </a:t>
            </a:r>
            <a:r>
              <a:rPr lang="en-US" sz="2400" dirty="0"/>
              <a:t>complete and return a </a:t>
            </a:r>
            <a:r>
              <a:rPr lang="en-US" sz="2400" dirty="0" smtClean="0"/>
              <a:t>State of </a:t>
            </a:r>
            <a:r>
              <a:rPr lang="en-US" sz="2400" dirty="0"/>
              <a:t>Illinois Group Insurance </a:t>
            </a:r>
            <a:r>
              <a:rPr lang="en-US" sz="2400" dirty="0" smtClean="0"/>
              <a:t>Election </a:t>
            </a:r>
            <a:r>
              <a:rPr lang="en-US" sz="2400" dirty="0"/>
              <a:t>Form to </a:t>
            </a:r>
            <a:r>
              <a:rPr lang="en-US" sz="2400" dirty="0" smtClean="0"/>
              <a:t>SURS.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3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06374"/>
            <a:ext cx="6858000" cy="708025"/>
          </a:xfrm>
        </p:spPr>
        <p:txBody>
          <a:bodyPr/>
          <a:lstStyle/>
          <a:p>
            <a:r>
              <a:rPr lang="en-US" sz="3000" b="1" dirty="0" smtClean="0"/>
              <a:t>Health Insurance Transition  </a:t>
            </a:r>
            <a:endParaRPr lang="en-US" sz="30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18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3000" dirty="0" smtClean="0"/>
              <a:t>To be eligible for health insurance as a retiree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2600" b="1" dirty="0"/>
              <a:t>Traditional or Portable </a:t>
            </a:r>
            <a:r>
              <a:rPr lang="en-US" sz="2600" b="1" dirty="0" smtClean="0"/>
              <a:t>Plans</a:t>
            </a:r>
            <a:r>
              <a:rPr lang="en-US" sz="2600" dirty="0" smtClean="0"/>
              <a:t> - must receive a monthly annuity 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2600" b="1" dirty="0" smtClean="0"/>
              <a:t>Self-Managed Plan </a:t>
            </a:r>
            <a:r>
              <a:rPr lang="en-US" sz="2600" dirty="0" smtClean="0"/>
              <a:t>– must annuitize to meet eligibility requirements for health insurance coverage as an annuitant </a:t>
            </a:r>
          </a:p>
          <a:p>
            <a:pPr marL="457200" lvl="1" indent="0">
              <a:buNone/>
              <a:defRPr/>
            </a:pPr>
            <a:endParaRPr lang="en-US" sz="2600" dirty="0" smtClean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3000" dirty="0" smtClean="0"/>
              <a:t>If retiree does not annuitize, for example takes a lump sum payment, then insurance will end at midnight on the last day of active employment</a:t>
            </a:r>
          </a:p>
          <a:p>
            <a:pPr lvl="1">
              <a:buFont typeface="Courier New" pitchFamily="49" charset="0"/>
              <a:buChar char="o"/>
              <a:defRPr/>
            </a:pPr>
            <a:endParaRPr lang="en-US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/>
          </a:p>
          <a:p>
            <a:pPr>
              <a:buFont typeface="Wingdings" pitchFamily="2" charset="2"/>
              <a:buNone/>
              <a:defRPr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175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Health Insurance Transition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q"/>
            </a:pPr>
            <a:endParaRPr lang="en-US" sz="2600" b="1" dirty="0" smtClean="0">
              <a:ea typeface="Times New Roman"/>
            </a:endParaRPr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600" b="1" dirty="0" smtClean="0">
                <a:ea typeface="Times New Roman"/>
              </a:rPr>
              <a:t>Bi-Weekly Paid Employees</a:t>
            </a:r>
            <a:r>
              <a:rPr lang="en-US" sz="2600" dirty="0" smtClean="0">
                <a:ea typeface="Times New Roman"/>
              </a:rPr>
              <a:t>:</a:t>
            </a:r>
          </a:p>
          <a:p>
            <a:pPr lvl="1"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smtClean="0">
                <a:ea typeface="Times New Roman"/>
              </a:rPr>
              <a:t>Civil </a:t>
            </a:r>
            <a:r>
              <a:rPr lang="en-US" sz="2000" dirty="0">
                <a:ea typeface="Times New Roman"/>
              </a:rPr>
              <a:t>Service employees must work through the 16</a:t>
            </a:r>
            <a:r>
              <a:rPr lang="en-US" sz="2000" baseline="30000" dirty="0">
                <a:ea typeface="Times New Roman"/>
              </a:rPr>
              <a:t>th</a:t>
            </a:r>
            <a:r>
              <a:rPr lang="en-US" sz="2000" dirty="0">
                <a:ea typeface="Times New Roman"/>
              </a:rPr>
              <a:t> day of the month prior to their retirement date in order to transition with no break in coverage   </a:t>
            </a:r>
          </a:p>
          <a:p>
            <a:pPr>
              <a:spcBef>
                <a:spcPts val="1800"/>
              </a:spcBef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600" b="1" dirty="0" smtClean="0">
                <a:ea typeface="Times New Roman"/>
              </a:rPr>
              <a:t>Monthly Paid Employees</a:t>
            </a:r>
            <a:r>
              <a:rPr lang="en-US" sz="2600" dirty="0" smtClean="0">
                <a:ea typeface="Times New Roman"/>
              </a:rPr>
              <a:t>:</a:t>
            </a:r>
          </a:p>
          <a:p>
            <a:pPr lvl="1"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smtClean="0">
                <a:ea typeface="Times New Roman"/>
              </a:rPr>
              <a:t>Academic employees must work through the 15</a:t>
            </a:r>
            <a:r>
              <a:rPr lang="en-US" sz="2000" baseline="30000" dirty="0" smtClean="0">
                <a:ea typeface="Times New Roman"/>
              </a:rPr>
              <a:t>th</a:t>
            </a:r>
            <a:r>
              <a:rPr lang="en-US" sz="2000" dirty="0" smtClean="0">
                <a:ea typeface="Times New Roman"/>
              </a:rPr>
              <a:t> of the month prior to their retirement date in </a:t>
            </a:r>
            <a:r>
              <a:rPr lang="en-US" sz="2000" dirty="0">
                <a:ea typeface="Times New Roman"/>
              </a:rPr>
              <a:t>order to transition with no break in coverage </a:t>
            </a:r>
            <a:endParaRPr lang="en-US" sz="2000" dirty="0" smtClean="0">
              <a:ea typeface="Times New Roman"/>
            </a:endParaRPr>
          </a:p>
          <a:p>
            <a:pPr>
              <a:spcBef>
                <a:spcPts val="1800"/>
              </a:spcBef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600" b="1" dirty="0" smtClean="0">
                <a:ea typeface="Times New Roman"/>
              </a:rPr>
              <a:t>COBRA</a:t>
            </a:r>
          </a:p>
          <a:p>
            <a:pPr lvl="1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smtClean="0">
                <a:ea typeface="Times New Roman"/>
              </a:rPr>
              <a:t>Employees who </a:t>
            </a:r>
            <a:r>
              <a:rPr lang="en-US" sz="2000" b="1" i="1" u="sng" dirty="0" smtClean="0">
                <a:ea typeface="Times New Roman"/>
              </a:rPr>
              <a:t>may</a:t>
            </a:r>
            <a:r>
              <a:rPr lang="en-US" sz="2000" b="1" i="1" dirty="0" smtClean="0">
                <a:ea typeface="Times New Roman"/>
              </a:rPr>
              <a:t> </a:t>
            </a:r>
            <a:r>
              <a:rPr lang="en-US" sz="2000" dirty="0" smtClean="0">
                <a:ea typeface="Times New Roman"/>
              </a:rPr>
              <a:t>need to elect COBRA for one pay period, depending on their separation date, will automatically receive a COBRA offer letter in the mail from CMS </a:t>
            </a:r>
          </a:p>
        </p:txBody>
      </p:sp>
    </p:spTree>
    <p:extLst>
      <p:ext uri="{BB962C8B-B14F-4D97-AF65-F5344CB8AC3E}">
        <p14:creationId xmlns:p14="http://schemas.microsoft.com/office/powerpoint/2010/main" val="28828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Medicare Eligibility</a:t>
            </a:r>
            <a:endParaRPr lang="en-US" sz="32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cs typeface="Times New Roman" pitchFamily="18" charset="0"/>
              </a:rPr>
              <a:t>Employees need to contact their local Social Security office to verify eligibility for Medicare 90 days prior to turning age 65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cs typeface="Times New Roman" pitchFamily="18" charset="0"/>
              </a:rPr>
              <a:t>Schedule an appointment with your local Social Security office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cs typeface="Times New Roman" pitchFamily="18" charset="0"/>
              </a:rPr>
              <a:t>Apply using the online application</a:t>
            </a:r>
          </a:p>
          <a:p>
            <a:pPr lvl="2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>
                <a:cs typeface="Times New Roman" pitchFamily="18" charset="0"/>
                <a:hlinkClick r:id="rId3"/>
              </a:rPr>
              <a:t>https://</a:t>
            </a:r>
            <a:r>
              <a:rPr lang="en-US" dirty="0" smtClean="0">
                <a:cs typeface="Times New Roman" pitchFamily="18" charset="0"/>
                <a:hlinkClick r:id="rId3"/>
              </a:rPr>
              <a:t>www.ssa.gov/medicare/apply.html</a:t>
            </a:r>
            <a:endParaRPr lang="en-US" dirty="0" smtClean="0">
              <a:cs typeface="Times New Roman" pitchFamily="18" charset="0"/>
            </a:endParaRPr>
          </a:p>
          <a:p>
            <a:pPr lvl="2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 smtClean="0">
              <a:cs typeface="Times New Roman" pitchFamily="18" charset="0"/>
            </a:endParaRPr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endParaRPr lang="en-US" sz="1600" dirty="0"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Medicare Enrollment </a:t>
            </a:r>
            <a:endParaRPr lang="en-US" sz="32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/>
          <a:lstStyle/>
          <a:p>
            <a:pPr marL="5715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600" dirty="0" smtClean="0">
                <a:latin typeface="+mj-lt"/>
                <a:cs typeface="Times New Roman" pitchFamily="18" charset="0"/>
              </a:rPr>
              <a:t>If the SSA determines an employee </a:t>
            </a:r>
            <a:r>
              <a:rPr lang="en-US" sz="2600" u="sng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is not eligible </a:t>
            </a:r>
            <a:r>
              <a:rPr lang="en-US" sz="2600" dirty="0" smtClean="0">
                <a:latin typeface="+mj-lt"/>
                <a:cs typeface="Times New Roman" pitchFamily="18" charset="0"/>
              </a:rPr>
              <a:t>for premium free Medicare Part A on their work history or that of a current or former spouse, CMS does not require the employee to purchase it. </a:t>
            </a:r>
          </a:p>
          <a:p>
            <a:pPr marL="114300" indent="0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latin typeface="+mj-lt"/>
              <a:cs typeface="Times New Roman" pitchFamily="18" charset="0"/>
            </a:endParaRPr>
          </a:p>
          <a:p>
            <a:pPr marL="971550" lvl="1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 smtClean="0">
                <a:cs typeface="Times New Roman" pitchFamily="18" charset="0"/>
              </a:rPr>
              <a:t>CMS requires the employee to provide a written statement from the SSA verifying ineligibility to the CMS Medicare Coordination of Benefits Unit</a:t>
            </a:r>
          </a:p>
          <a:p>
            <a:pPr marL="971550" lvl="1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 smtClean="0"/>
              <a:t>Election of the State Health Insurance as an annuitant in this case, the insurance </a:t>
            </a:r>
            <a:r>
              <a:rPr lang="en-US" sz="2400" dirty="0"/>
              <a:t>health plan options continue to be the same as for active </a:t>
            </a:r>
            <a:r>
              <a:rPr lang="en-US" sz="2400" dirty="0" smtClean="0"/>
              <a:t>employees.</a:t>
            </a:r>
            <a:r>
              <a:rPr lang="en-US" sz="2400" dirty="0"/>
              <a:t> </a:t>
            </a:r>
            <a:endParaRPr lang="en-US" sz="2400" dirty="0" smtClean="0">
              <a:cs typeface="Times New Roman" pitchFamily="18" charset="0"/>
            </a:endParaRPr>
          </a:p>
          <a:p>
            <a:pPr marL="51435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200" dirty="0" smtClean="0">
                <a:cs typeface="Times New Roman" pitchFamily="18" charset="0"/>
              </a:rPr>
              <a:t> </a:t>
            </a:r>
          </a:p>
          <a:p>
            <a:pPr marL="1371600" lvl="3" indent="0" eaLnBrk="1" fontAlgn="auto" hangingPunct="1">
              <a:spcAft>
                <a:spcPts val="0"/>
              </a:spcAft>
              <a:buNone/>
              <a:defRPr/>
            </a:pPr>
            <a:endParaRPr lang="en-US" dirty="0">
              <a:cs typeface="Times New Roman" pitchFamily="18" charset="0"/>
            </a:endParaRPr>
          </a:p>
          <a:p>
            <a:pPr lvl="3" eaLnBrk="1" fontAlgn="auto" hangingPunct="1">
              <a:spcAft>
                <a:spcPts val="0"/>
              </a:spcAft>
              <a:defRPr/>
            </a:pPr>
            <a:endParaRPr lang="en-US" sz="1600" dirty="0"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BFFF9-2330-417B-BA6D-18346CE0CD2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6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06374"/>
            <a:ext cx="7315200" cy="708025"/>
          </a:xfrm>
        </p:spPr>
        <p:txBody>
          <a:bodyPr/>
          <a:lstStyle/>
          <a:p>
            <a:r>
              <a:rPr lang="en-US" sz="3200" b="1" dirty="0" smtClean="0"/>
              <a:t>Medicare Enrollment </a:t>
            </a:r>
            <a:r>
              <a:rPr lang="en-US" sz="2800" dirty="0" smtClean="0"/>
              <a:t>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800" dirty="0" smtClean="0"/>
              <a:t> Member - </a:t>
            </a:r>
            <a:r>
              <a:rPr lang="en-US" sz="3000" u="sng" dirty="0" smtClean="0">
                <a:solidFill>
                  <a:srgbClr val="FF0000"/>
                </a:solidFill>
              </a:rPr>
              <a:t>Actively</a:t>
            </a:r>
            <a:r>
              <a:rPr lang="en-US" sz="3000" dirty="0" smtClean="0"/>
              <a:t> Employed (not on disability)  </a:t>
            </a:r>
          </a:p>
          <a:p>
            <a:pPr lvl="1" eaLnBrk="1" hangingPunct="1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600" dirty="0" smtClean="0"/>
              <a:t>Members and/or dependents becomes eligible for premium-free Medicare </a:t>
            </a:r>
          </a:p>
          <a:p>
            <a:pPr lvl="2" eaLnBrk="1" hangingPunct="1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200" i="1" u="sng" dirty="0" smtClean="0">
                <a:solidFill>
                  <a:srgbClr val="FF0000"/>
                </a:solidFill>
              </a:rPr>
              <a:t>Required</a:t>
            </a:r>
            <a:r>
              <a:rPr lang="en-US" sz="2200" dirty="0" smtClean="0"/>
              <a:t> by the CMS Group Insurance Program </a:t>
            </a:r>
            <a:r>
              <a:rPr lang="en-US" sz="2200" b="1" dirty="0" smtClean="0"/>
              <a:t>to accept the Medicare Part A, </a:t>
            </a:r>
            <a:r>
              <a:rPr lang="en-US" sz="2200" dirty="0" smtClean="0"/>
              <a:t>but they </a:t>
            </a:r>
            <a:r>
              <a:rPr lang="en-US" sz="2200" b="1" dirty="0" smtClean="0"/>
              <a:t>may delay enrollment in Medicare Part B until they retire </a:t>
            </a:r>
            <a:r>
              <a:rPr lang="en-US" sz="2200" dirty="0" smtClean="0"/>
              <a:t> </a:t>
            </a:r>
          </a:p>
          <a:p>
            <a:pPr lvl="2" eaLnBrk="1" hangingPunct="1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State of Illinois Insurance will remain primary until you retire</a:t>
            </a:r>
          </a:p>
        </p:txBody>
      </p:sp>
    </p:spTree>
    <p:extLst>
      <p:ext uri="{BB962C8B-B14F-4D97-AF65-F5344CB8AC3E}">
        <p14:creationId xmlns:p14="http://schemas.microsoft.com/office/powerpoint/2010/main" val="13462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Enrollment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0260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Members and/or dependents become eligible for Medicare </a:t>
            </a:r>
            <a:r>
              <a:rPr lang="en-US" u="sng" dirty="0" smtClean="0">
                <a:solidFill>
                  <a:srgbClr val="FF0000"/>
                </a:solidFill>
              </a:rPr>
              <a:t>After</a:t>
            </a:r>
            <a:r>
              <a:rPr lang="en-US" i="1" dirty="0" smtClean="0"/>
              <a:t> </a:t>
            </a:r>
            <a:r>
              <a:rPr lang="en-US" dirty="0" smtClean="0"/>
              <a:t>Retirement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u="sng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rgbClr val="FF0000"/>
                </a:solidFill>
              </a:rPr>
              <a:t>Must</a:t>
            </a:r>
            <a:r>
              <a:rPr lang="en-US" sz="3000" dirty="0" smtClean="0"/>
              <a:t> </a:t>
            </a:r>
            <a:r>
              <a:rPr lang="en-US" sz="3000" dirty="0"/>
              <a:t>enroll in Medicare Parts A and B when first eligible </a:t>
            </a:r>
            <a:r>
              <a:rPr lang="en-US" sz="3000" dirty="0" smtClean="0"/>
              <a:t>(including </a:t>
            </a:r>
            <a:r>
              <a:rPr lang="en-US" sz="3000" dirty="0"/>
              <a:t>persons who qualify via their spouse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706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6375"/>
            <a:ext cx="6858000" cy="1117600"/>
          </a:xfrm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UPB Customer Service 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chemeClr val="tx1"/>
                </a:solidFill>
              </a:rPr>
              <a:t>Retirement Planning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450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Mark McGiles</a:t>
            </a:r>
          </a:p>
          <a:p>
            <a:pPr marL="0" indent="0">
              <a:buNone/>
            </a:pPr>
            <a:r>
              <a:rPr lang="en-US" sz="2400" dirty="0" smtClean="0"/>
              <a:t>	Assistant Manager             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Julie Nelson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Assistant Manager          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Karena LaPlace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Benefits Counselor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Matt Gladney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Benefits Counselor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BFFF9-2330-417B-BA6D-18346CE0CD2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06374"/>
            <a:ext cx="7315200" cy="708025"/>
          </a:xfrm>
        </p:spPr>
        <p:txBody>
          <a:bodyPr/>
          <a:lstStyle/>
          <a:p>
            <a:r>
              <a:rPr lang="en-US" sz="3200" b="1" dirty="0" smtClean="0"/>
              <a:t>Medicare Enrollment </a:t>
            </a:r>
            <a:r>
              <a:rPr lang="en-US" sz="2800" dirty="0" smtClean="0"/>
              <a:t>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2578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600" dirty="0" smtClean="0"/>
              <a:t>Medicare </a:t>
            </a:r>
            <a:r>
              <a:rPr lang="en-US" sz="2600" dirty="0"/>
              <a:t>Part B enrollment </a:t>
            </a:r>
            <a:r>
              <a:rPr lang="en-US" sz="2600" dirty="0" smtClean="0"/>
              <a:t>delayed since employee was actively working</a:t>
            </a:r>
          </a:p>
          <a:p>
            <a:pPr lvl="1" eaLnBrk="1" hangingPunct="1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Contact </a:t>
            </a:r>
            <a:r>
              <a:rPr lang="en-US" sz="2400" dirty="0"/>
              <a:t>your local Social Security office for the Medicare Employer Verification form 60 days before the last day of employment </a:t>
            </a:r>
            <a:endParaRPr lang="en-US" sz="2400" dirty="0" smtClean="0"/>
          </a:p>
          <a:p>
            <a:pPr lvl="1" eaLnBrk="1" hangingPunct="1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UPB will need </a:t>
            </a:r>
            <a:r>
              <a:rPr lang="en-US" sz="2400" dirty="0"/>
              <a:t>to complete and sign the form verifying the dates employer group insurance was in effect </a:t>
            </a:r>
            <a:endParaRPr lang="en-US" sz="2400" dirty="0" smtClean="0"/>
          </a:p>
          <a:p>
            <a:pPr lvl="1" eaLnBrk="1" hangingPunct="1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Failure to </a:t>
            </a:r>
            <a:r>
              <a:rPr lang="en-US" sz="2400" dirty="0"/>
              <a:t>complete this form </a:t>
            </a:r>
            <a:r>
              <a:rPr lang="en-US" sz="2400" dirty="0" smtClean="0"/>
              <a:t>and enroll in Medicare Part B could </a:t>
            </a:r>
            <a:r>
              <a:rPr lang="en-US" sz="2400" dirty="0"/>
              <a:t>result in a </a:t>
            </a:r>
            <a:r>
              <a:rPr lang="en-US" sz="2400" dirty="0" smtClean="0"/>
              <a:t>penalty</a:t>
            </a:r>
          </a:p>
          <a:p>
            <a:pPr lvl="1" eaLnBrk="1" hangingPunct="1"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000" dirty="0"/>
          </a:p>
          <a:p>
            <a:pPr eaLnBrk="1" hangingPunct="1">
              <a:spcBef>
                <a:spcPct val="0"/>
              </a:spcBef>
            </a:pPr>
            <a:endParaRPr lang="en-US" sz="2000" dirty="0"/>
          </a:p>
          <a:p>
            <a:pPr eaLnBrk="1" hangingPunct="1">
              <a:spcBef>
                <a:spcPct val="0"/>
              </a:spcBef>
            </a:pPr>
            <a:endParaRPr lang="en-US" sz="2000" dirty="0" smtClean="0"/>
          </a:p>
          <a:p>
            <a:pPr marL="339725" indent="-339725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10431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Medicare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026025"/>
          </a:xfrm>
        </p:spPr>
        <p:txBody>
          <a:bodyPr/>
          <a:lstStyle/>
          <a:p>
            <a:pPr marL="114300" indent="-457200" eaLnBrk="1" hangingPunct="1">
              <a:buFont typeface="Wingdings" panose="05000000000000000000" pitchFamily="2" charset="2"/>
              <a:buChar char="q"/>
            </a:pPr>
            <a:r>
              <a:rPr lang="en-US" sz="2800" dirty="0">
                <a:cs typeface="Times New Roman" pitchFamily="18" charset="0"/>
              </a:rPr>
              <a:t>Due to the complexity associated with </a:t>
            </a:r>
            <a:r>
              <a:rPr lang="en-US" sz="2800" dirty="0" smtClean="0">
                <a:cs typeface="Times New Roman" pitchFamily="18" charset="0"/>
              </a:rPr>
              <a:t>Medicare and </a:t>
            </a:r>
            <a:r>
              <a:rPr lang="en-US" sz="2800" dirty="0">
                <a:cs typeface="Times New Roman" pitchFamily="18" charset="0"/>
              </a:rPr>
              <a:t>Coordination of Benefits (COB</a:t>
            </a:r>
            <a:r>
              <a:rPr lang="en-US" sz="2800" dirty="0" smtClean="0">
                <a:cs typeface="Times New Roman" pitchFamily="18" charset="0"/>
              </a:rPr>
              <a:t>) issues, please contact one of the agencies below with specific questions:</a:t>
            </a:r>
            <a:endParaRPr lang="en-US" sz="2800" dirty="0"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sz="2800" dirty="0">
              <a:cs typeface="Times New Roman" pitchFamily="18" charset="0"/>
            </a:endParaRPr>
          </a:p>
          <a:p>
            <a:pPr lvl="1"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400" dirty="0">
                <a:cs typeface="Times New Roman" pitchFamily="18" charset="0"/>
              </a:rPr>
              <a:t>CMS Medicare COB Unit  </a:t>
            </a:r>
            <a:r>
              <a:rPr lang="en-US" sz="2400" dirty="0" smtClean="0">
                <a:cs typeface="Times New Roman" pitchFamily="18" charset="0"/>
              </a:rPr>
              <a:t> 	1-800-442-1300</a:t>
            </a:r>
          </a:p>
          <a:p>
            <a:pPr lvl="1"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endParaRPr lang="en-US" sz="2400" dirty="0">
              <a:cs typeface="Times New Roman" pitchFamily="18" charset="0"/>
            </a:endParaRPr>
          </a:p>
          <a:p>
            <a:pPr lvl="1"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400" dirty="0">
                <a:cs typeface="Times New Roman" pitchFamily="18" charset="0"/>
              </a:rPr>
              <a:t>Your local Social Security Office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 eaLnBrk="1" hangingPunct="1">
              <a:buClr>
                <a:schemeClr val="tx1"/>
              </a:buClr>
              <a:buSzPct val="100000"/>
              <a:buNone/>
            </a:pPr>
            <a:endParaRPr lang="en-US" sz="2400" dirty="0"/>
          </a:p>
          <a:p>
            <a:pPr eaLnBrk="1" hangingPunct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UPB Contact Information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60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b="1" dirty="0">
                <a:cs typeface="Times New Roman" pitchFamily="18" charset="0"/>
              </a:rPr>
              <a:t>University of Illinois – University Payroll &amp; Benefits Office</a:t>
            </a:r>
          </a:p>
          <a:p>
            <a:pPr marL="0" indent="-71437" eaLnBrk="1" hangingPunct="1">
              <a:buFont typeface="Rage Italic" pitchFamily="66" charset="0"/>
              <a:buNone/>
            </a:pPr>
            <a:r>
              <a:rPr lang="en-US" sz="2000" dirty="0">
                <a:cs typeface="Times New Roman" pitchFamily="18" charset="0"/>
              </a:rPr>
              <a:t>	506 S. Wright Street </a:t>
            </a:r>
          </a:p>
          <a:p>
            <a:pPr marL="0" indent="-71437" eaLnBrk="1" hangingPunct="1">
              <a:buFont typeface="Rage Italic" pitchFamily="66" charset="0"/>
              <a:buNone/>
            </a:pPr>
            <a:r>
              <a:rPr lang="en-US" sz="2000" dirty="0">
                <a:cs typeface="Times New Roman" pitchFamily="18" charset="0"/>
              </a:rPr>
              <a:t>	Room 177 (MC 318)</a:t>
            </a:r>
          </a:p>
          <a:p>
            <a:pPr marL="0" indent="-71437" eaLnBrk="1" hangingPunct="1">
              <a:buFont typeface="Rage Italic" pitchFamily="66" charset="0"/>
              <a:buNone/>
            </a:pPr>
            <a:r>
              <a:rPr lang="en-US" sz="2000" dirty="0">
                <a:cs typeface="Times New Roman" pitchFamily="18" charset="0"/>
              </a:rPr>
              <a:t>	Urbana, IL 61801</a:t>
            </a:r>
          </a:p>
          <a:p>
            <a:pPr marL="0" indent="-71437" eaLnBrk="1" hangingPunct="1">
              <a:buFont typeface="Rage Italic" pitchFamily="66" charset="0"/>
              <a:buNone/>
            </a:pPr>
            <a:endParaRPr lang="en-US" sz="2000" dirty="0">
              <a:cs typeface="Times New Roman" pitchFamily="18" charset="0"/>
            </a:endParaRPr>
          </a:p>
          <a:p>
            <a:pPr marL="0" indent="-71437" eaLnBrk="1" hangingPunct="1">
              <a:buFont typeface="Rage Italic" pitchFamily="66" charset="0"/>
              <a:buNone/>
            </a:pPr>
            <a:r>
              <a:rPr lang="en-US" sz="2000" dirty="0">
                <a:cs typeface="Times New Roman" pitchFamily="18" charset="0"/>
              </a:rPr>
              <a:t>	Telephone:  	217-333-3111</a:t>
            </a:r>
          </a:p>
          <a:p>
            <a:pPr marL="0" indent="-71437" eaLnBrk="1" hangingPunct="1">
              <a:buFont typeface="Rage Italic" pitchFamily="66" charset="0"/>
              <a:buNone/>
            </a:pPr>
            <a:r>
              <a:rPr lang="en-US" sz="2000" dirty="0">
                <a:cs typeface="Times New Roman" pitchFamily="18" charset="0"/>
              </a:rPr>
              <a:t>	Fax:   		217-244-3135</a:t>
            </a:r>
          </a:p>
          <a:p>
            <a:pPr marL="0" indent="-71437" eaLnBrk="1" hangingPunct="1">
              <a:buFont typeface="Rage Italic" pitchFamily="66" charset="0"/>
              <a:buNone/>
            </a:pPr>
            <a:endParaRPr lang="en-US" sz="2000" dirty="0"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US" sz="2000" b="1" i="1" dirty="0">
                <a:cs typeface="Times New Roman" pitchFamily="18" charset="0"/>
              </a:rPr>
              <a:t>Business Hours</a:t>
            </a:r>
            <a:r>
              <a:rPr lang="en-US" sz="2000" b="1" dirty="0">
                <a:cs typeface="Times New Roman" pitchFamily="18" charset="0"/>
              </a:rPr>
              <a:t>:  </a:t>
            </a:r>
            <a:r>
              <a:rPr lang="en-US" sz="2000" dirty="0">
                <a:cs typeface="Times New Roman" pitchFamily="18" charset="0"/>
              </a:rPr>
              <a:t>		</a:t>
            </a:r>
          </a:p>
          <a:p>
            <a:pPr marL="0" indent="-71437" eaLnBrk="1" hangingPunct="1">
              <a:buFont typeface="Rage Italic" pitchFamily="66" charset="0"/>
              <a:buNone/>
            </a:pPr>
            <a:r>
              <a:rPr lang="en-US" sz="2000" dirty="0">
                <a:cs typeface="Times New Roman" pitchFamily="18" charset="0"/>
              </a:rPr>
              <a:t>Telephone 	9:00 a.m. to 4:00 p.m.</a:t>
            </a:r>
          </a:p>
          <a:p>
            <a:pPr marL="0" indent="-71437" eaLnBrk="1" hangingPunct="1">
              <a:buFont typeface="Rage Italic" pitchFamily="66" charset="0"/>
              <a:buNone/>
            </a:pPr>
            <a:r>
              <a:rPr lang="en-US" sz="2000" dirty="0">
                <a:cs typeface="Times New Roman" pitchFamily="18" charset="0"/>
              </a:rPr>
              <a:t>Walk-In 	10:00 a.m. to 3:00 p.m. </a:t>
            </a:r>
          </a:p>
          <a:p>
            <a:pPr marL="0" indent="0" eaLnBrk="1" hangingPunct="1"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60295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Questions?   </a:t>
            </a:r>
            <a:endParaRPr lang="en-US" sz="4000" dirty="0"/>
          </a:p>
        </p:txBody>
      </p:sp>
      <p:pic>
        <p:nvPicPr>
          <p:cNvPr id="5" name="Picture 2" descr="C:\Users\devaney\AppData\Local\Microsoft\Windows\Temporary Internet Files\Content.IE5\YYWCTNY9\MP9004438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52600"/>
            <a:ext cx="2995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6374"/>
            <a:ext cx="6858000" cy="555626"/>
          </a:xfrm>
        </p:spPr>
        <p:txBody>
          <a:bodyPr/>
          <a:lstStyle/>
          <a:p>
            <a:r>
              <a:rPr lang="en-US" sz="3000" b="1" dirty="0" smtClean="0"/>
              <a:t>Abbreviations You Will Hear Us Use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AHR: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Academic Human </a:t>
            </a:r>
            <a:r>
              <a:rPr lang="en-US" sz="2200" dirty="0" smtClean="0"/>
              <a:t>Resources</a:t>
            </a:r>
            <a:endParaRPr lang="en-US" sz="2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CMS: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Central Management Services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SHR: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Staff Human Resources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SSA: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Social Security Administration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SURS: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 State Universities Retirement System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UPB: 	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University Payroll and Benefits </a:t>
            </a:r>
          </a:p>
        </p:txBody>
      </p:sp>
    </p:spTree>
    <p:extLst>
      <p:ext uri="{BB962C8B-B14F-4D97-AF65-F5344CB8AC3E}">
        <p14:creationId xmlns:p14="http://schemas.microsoft.com/office/powerpoint/2010/main" val="32348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Annually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Verify beneficiary designations for any of the following that you have: </a:t>
            </a:r>
          </a:p>
          <a:p>
            <a:pPr marL="0" indent="0">
              <a:buNone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Minnesota </a:t>
            </a:r>
            <a:r>
              <a:rPr lang="en-US" sz="2400" dirty="0"/>
              <a:t>Life </a:t>
            </a:r>
            <a:r>
              <a:rPr lang="en-US" sz="2400" dirty="0" smtClean="0"/>
              <a:t>State Life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State Universities Retirement System (SURS)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Fidelity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TIAA-CREF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457 Deferred Compensation Plan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VOYA (University Life) – </a:t>
            </a:r>
            <a:r>
              <a:rPr lang="en-US" sz="2000" dirty="0" smtClean="0"/>
              <a:t>previously known as ING/</a:t>
            </a:r>
            <a:r>
              <a:rPr lang="en-US" sz="2000" dirty="0" err="1" smtClean="0"/>
              <a:t>Reliastar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The Hartford Accidental Death &amp; Dismemberment (AD&amp;D-University Plan)   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4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Annually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0260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Consider enrolling in, or changing contributions to, a 403(b) or 457 supplemental retirement plan</a:t>
            </a:r>
          </a:p>
          <a:p>
            <a:pPr marL="0" indent="0">
              <a:buNone/>
            </a:pPr>
            <a:endParaRPr lang="en-US" sz="2800" dirty="0" smtClean="0"/>
          </a:p>
          <a:p>
            <a:pPr lvl="1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Traditional 403b (Pre-Tax) or Roth 403b (Post-Tax)</a:t>
            </a:r>
          </a:p>
          <a:p>
            <a:pPr lvl="2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Enroll or make changes through NESSIE</a:t>
            </a:r>
          </a:p>
          <a:p>
            <a:pPr lvl="2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Vendors</a:t>
            </a:r>
          </a:p>
          <a:p>
            <a:pPr lvl="3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Fidelity Investments</a:t>
            </a:r>
            <a:endParaRPr lang="en-US" dirty="0"/>
          </a:p>
          <a:p>
            <a:pPr lvl="3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TIAA-CREF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None/>
              <a:defRPr/>
            </a:pPr>
            <a:endParaRPr lang="en-US" sz="2000" dirty="0"/>
          </a:p>
          <a:p>
            <a:pPr lvl="1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457 Deferred Compensation Plan (Pre-Tax) or Roth 457 (Post-Tax)</a:t>
            </a:r>
          </a:p>
          <a:p>
            <a:pPr lvl="2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T. Rowe Price - </a:t>
            </a:r>
            <a:r>
              <a:rPr lang="en-US" sz="2000" dirty="0" err="1" smtClean="0"/>
              <a:t>Recordkeeper</a:t>
            </a:r>
            <a:r>
              <a:rPr lang="en-US" sz="2000" dirty="0" smtClean="0"/>
              <a:t> </a:t>
            </a:r>
          </a:p>
          <a:p>
            <a:pPr lvl="2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Must complete paper enrollment/change form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6858000" cy="762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60 Days Prior to Retirement</a:t>
            </a:r>
            <a:endParaRPr lang="en-US" sz="320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334000"/>
          </a:xfrm>
        </p:spPr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600" dirty="0" smtClean="0"/>
              <a:t>Terminal Benefit Payout (TBP):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200" dirty="0" smtClean="0"/>
              <a:t>Unit HR/Business Manager – Completes the Terminal Benefit Payout Calculation Sheet</a:t>
            </a:r>
          </a:p>
          <a:p>
            <a:pPr lvl="2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200" dirty="0" smtClean="0"/>
              <a:t>Defer to the 457 Deferred Compensation Plan and/or the 403(b) Plan (must use a paper form as this cannot be done in NESSIE)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2600" dirty="0"/>
              <a:t>Contact the 403(b) and/or 457 supplemental retirement plans for fund, distribution and rollover options: </a:t>
            </a:r>
          </a:p>
          <a:p>
            <a:pPr lvl="2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2200" dirty="0" smtClean="0"/>
              <a:t>Fidelity Investments		800-343-0860</a:t>
            </a:r>
          </a:p>
          <a:p>
            <a:pPr lvl="2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2200" dirty="0" smtClean="0"/>
              <a:t>TIAA-CREF			800-842-2005</a:t>
            </a:r>
          </a:p>
          <a:p>
            <a:pPr lvl="2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2200" dirty="0" smtClean="0"/>
              <a:t>Deferred Compensation	800-442-1300</a:t>
            </a:r>
            <a:endParaRPr lang="en-US" sz="2200" dirty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200" dirty="0" smtClean="0"/>
          </a:p>
          <a:p>
            <a:pPr>
              <a:spcBef>
                <a:spcPct val="0"/>
              </a:spcBef>
            </a:pPr>
            <a:endParaRPr lang="en-US" sz="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915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68580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60 Days Prior to Retirement</a:t>
            </a:r>
            <a:endParaRPr lang="en-US" sz="320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3340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/>
              <a:t>University AD&amp;D (The Hartford) Coverage: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Coverage </a:t>
            </a:r>
            <a:r>
              <a:rPr lang="en-US" sz="2400" dirty="0"/>
              <a:t>may continue up to $100,000 for one year following </a:t>
            </a:r>
            <a:r>
              <a:rPr lang="en-US" sz="2400" dirty="0" smtClean="0"/>
              <a:t>retirement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Premiums must be taken on the final regular paycheck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/>
              <a:t>Medical Care Assistance Program (MCAP):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300" dirty="0" smtClean="0"/>
              <a:t>May continue participation for the remainder of the plan year through COBRA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300" dirty="0" smtClean="0"/>
              <a:t>Complete the MCAP COBRA Election Form prior </a:t>
            </a:r>
            <a:r>
              <a:rPr lang="en-US" sz="2300" smtClean="0"/>
              <a:t>to retirement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2452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60 Days Prior to Retirement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Prudential Long-Term Disability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Will terminate upon retirement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Some elect to terminate prior to retirement to save the added expense</a:t>
            </a:r>
          </a:p>
        </p:txBody>
      </p:sp>
    </p:spTree>
    <p:extLst>
      <p:ext uri="{BB962C8B-B14F-4D97-AF65-F5344CB8AC3E}">
        <p14:creationId xmlns:p14="http://schemas.microsoft.com/office/powerpoint/2010/main" val="3261291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60 Days Prior to Retirement</a:t>
            </a:r>
            <a:endParaRPr lang="en-US" sz="32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3340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000" dirty="0" smtClean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800" dirty="0"/>
              <a:t>Optional State </a:t>
            </a:r>
            <a:r>
              <a:rPr lang="en-US" sz="2800" dirty="0" smtClean="0"/>
              <a:t>Employee and/or Dependent Life </a:t>
            </a:r>
            <a:r>
              <a:rPr lang="en-US" sz="2800" dirty="0"/>
              <a:t>Insurance (Minnesota Life):</a:t>
            </a:r>
            <a:r>
              <a:rPr lang="en-US" sz="2400" dirty="0"/>
              <a:t>  </a:t>
            </a:r>
            <a:endParaRPr lang="en-US" sz="2400" dirty="0" smtClean="0"/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Apply for up to four times the basic life insurance amount – requires underwriting approval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Under age 60 – Maintain the value of the life insurance at the time of retirement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If retired and age 60 or older - Each salary increment will drop to $5000 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Any optional life insurance coverage lost at retirement or when you turn age 60, can be retained as a term policy on a portable basis OR the Employee Basic and Optional Life Insurance can be converted to a whole life policy</a:t>
            </a:r>
          </a:p>
        </p:txBody>
      </p:sp>
    </p:spTree>
    <p:extLst>
      <p:ext uri="{BB962C8B-B14F-4D97-AF65-F5344CB8AC3E}">
        <p14:creationId xmlns:p14="http://schemas.microsoft.com/office/powerpoint/2010/main" val="9364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 with animation">
  <a:themeElements>
    <a:clrScheme name="Sample presentation slides with animation 4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009900"/>
      </a:hlink>
      <a:folHlink>
        <a:srgbClr val="FF9900"/>
      </a:folHlink>
    </a:clrScheme>
    <a:fontScheme name="Sample presentation slides with anim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with animation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4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0099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with animation</Template>
  <TotalTime>10322</TotalTime>
  <Words>1099</Words>
  <Application>Microsoft Office PowerPoint</Application>
  <PresentationFormat>On-screen Show (4:3)</PresentationFormat>
  <Paragraphs>211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Courier New</vt:lpstr>
      <vt:lpstr>Rage Italic</vt:lpstr>
      <vt:lpstr>Times New Roman</vt:lpstr>
      <vt:lpstr>Wingdings</vt:lpstr>
      <vt:lpstr>Wingdings 2</vt:lpstr>
      <vt:lpstr>Sample presentation slides with animation</vt:lpstr>
      <vt:lpstr>Planning for Retirement:  A Timeline for Action  University Payroll and Benefits (UPB) Customer Service   </vt:lpstr>
      <vt:lpstr> UPB Customer Service  Retirement Planning</vt:lpstr>
      <vt:lpstr>Abbreviations You Will Hear Us Use</vt:lpstr>
      <vt:lpstr>Annually </vt:lpstr>
      <vt:lpstr>Annually </vt:lpstr>
      <vt:lpstr>60 Days Prior to Retirement</vt:lpstr>
      <vt:lpstr>60 Days Prior to Retirement</vt:lpstr>
      <vt:lpstr>60 Days Prior to Retirement</vt:lpstr>
      <vt:lpstr>60 Days Prior to Retirement</vt:lpstr>
      <vt:lpstr>60 Days Prior to Retirement</vt:lpstr>
      <vt:lpstr>Health Insurance Transition</vt:lpstr>
      <vt:lpstr>Health Insurance Transition</vt:lpstr>
      <vt:lpstr>Health Insurance Transition  </vt:lpstr>
      <vt:lpstr>Health Insurance Transition </vt:lpstr>
      <vt:lpstr>Medicare</vt:lpstr>
      <vt:lpstr>Medicare Eligibility</vt:lpstr>
      <vt:lpstr>Medicare Enrollment </vt:lpstr>
      <vt:lpstr>Medicare Enrollment  </vt:lpstr>
      <vt:lpstr>Medicare Enrollment  </vt:lpstr>
      <vt:lpstr>Medicare Enrollment  </vt:lpstr>
      <vt:lpstr>Medicare </vt:lpstr>
      <vt:lpstr>UPB Contact Information</vt:lpstr>
      <vt:lpstr>Thank you </vt:lpstr>
    </vt:vector>
  </TitlesOfParts>
  <Company>AITSUI2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Orientation</dc:title>
  <dc:creator>Katie Ross</dc:creator>
  <cp:lastModifiedBy>Lyell, Renee M</cp:lastModifiedBy>
  <cp:revision>891</cp:revision>
  <cp:lastPrinted>2015-02-11T19:49:55Z</cp:lastPrinted>
  <dcterms:created xsi:type="dcterms:W3CDTF">2006-09-25T14:25:21Z</dcterms:created>
  <dcterms:modified xsi:type="dcterms:W3CDTF">2016-07-08T15:21:45Z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TC011367991033</vt:lpwstr>
  </property>
</Properties>
</file>